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4"/>
  </p:sldMasterIdLst>
  <p:notesMasterIdLst>
    <p:notesMasterId r:id="rId22"/>
  </p:notesMasterIdLst>
  <p:handoutMasterIdLst>
    <p:handoutMasterId r:id="rId23"/>
  </p:handoutMasterIdLst>
  <p:sldIdLst>
    <p:sldId id="355" r:id="rId5"/>
    <p:sldId id="367" r:id="rId6"/>
    <p:sldId id="369" r:id="rId7"/>
    <p:sldId id="343" r:id="rId8"/>
    <p:sldId id="373" r:id="rId9"/>
    <p:sldId id="374" r:id="rId10"/>
    <p:sldId id="345" r:id="rId11"/>
    <p:sldId id="375" r:id="rId12"/>
    <p:sldId id="378" r:id="rId13"/>
    <p:sldId id="379" r:id="rId14"/>
    <p:sldId id="380" r:id="rId15"/>
    <p:sldId id="381" r:id="rId16"/>
    <p:sldId id="382" r:id="rId17"/>
    <p:sldId id="383" r:id="rId18"/>
    <p:sldId id="384" r:id="rId19"/>
    <p:sldId id="385" r:id="rId20"/>
    <p:sldId id="3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39DFBB"/>
    <a:srgbClr val="009900"/>
    <a:srgbClr val="0099CC"/>
    <a:srgbClr val="2FD188"/>
    <a:srgbClr val="FF6161"/>
    <a:srgbClr val="1DBD9B"/>
    <a:srgbClr val="3838E4"/>
    <a:srgbClr val="3FE1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8" autoAdjust="0"/>
    <p:restoredTop sz="95101" autoAdjust="0"/>
  </p:normalViewPr>
  <p:slideViewPr>
    <p:cSldViewPr snapToGrid="0">
      <p:cViewPr varScale="1">
        <p:scale>
          <a:sx n="92" d="100"/>
          <a:sy n="92" d="100"/>
        </p:scale>
        <p:origin x="10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0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0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Run #13</a:t>
            </a:r>
            <a:r>
              <a:rPr lang="en-US" dirty="0"/>
              <a:t> showed the most promising results</a:t>
            </a:r>
          </a:p>
          <a:p>
            <a:r>
              <a:rPr lang="en-US" dirty="0"/>
              <a:t>Some signs of policy learning, but stability remains a challenge</a:t>
            </a:r>
          </a:p>
          <a:p>
            <a:r>
              <a:rPr lang="en-US" dirty="0"/>
              <a:t>Plan: Resume from best checkpoints for further fine-tuning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84E0-A62F-42E1-8B0C-7D28DFB478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52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Input: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PyTorch expects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(</a:t>
            </a:r>
            <a:r>
              <a:rPr lang="en-US" sz="1800" b="0" i="1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batch_size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en-US" sz="1800" b="0" i="1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input_size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=72, </a:t>
            </a:r>
            <a:r>
              <a:rPr lang="en-US" sz="1800" b="0" i="1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sequence_length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=168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1 Filter (Kernel): A single filter has shape (</a:t>
            </a:r>
            <a:r>
              <a:rPr lang="en-US" sz="1800" b="0" i="1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kernel_size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=3, </a:t>
            </a:r>
            <a:r>
              <a:rPr lang="en-US" sz="1800" b="0" i="1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input_size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=72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) → Weights: (3, 72)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This kernel slides over the time axis and computes a single scalar by multiplying the values of all the features x 3 → Output (1, 168)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84E0-A62F-42E1-8B0C-7D28DFB478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11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padding to preserve sequence length</a:t>
            </a:r>
          </a:p>
          <a:p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Employs increasing dilation (1 → 2 → 4)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Expands receptive field to 15 steps efficiently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kernel overlaps previous representations for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84E0-A62F-42E1-8B0C-7D28DFB478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7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6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7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92" r:id="rId12"/>
  </p:sldLayoutIdLst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22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3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4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5" name="Oval 124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26" name="Oval 125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27" name="Oval 126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 descr="A computer screen with graphs on it&#10;&#10;Description automatically generated">
            <a:extLst>
              <a:ext uri="{FF2B5EF4-FFF2-40B4-BE49-F238E27FC236}">
                <a16:creationId xmlns:a16="http://schemas.microsoft.com/office/drawing/2014/main" id="{C73A4871-30CA-198A-1915-AE0FAD274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" b="-1"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2F6F869-F143-4607-BEE5-AA6FEB71E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29" y="254882"/>
            <a:ext cx="2063695" cy="2594445"/>
            <a:chOff x="438029" y="254882"/>
            <a:chExt cx="2063695" cy="2594445"/>
          </a:xfrm>
        </p:grpSpPr>
        <p:sp useBgFill="1">
          <p:nvSpPr>
            <p:cNvPr id="134" name="Graphic 10">
              <a:extLst>
                <a:ext uri="{FF2B5EF4-FFF2-40B4-BE49-F238E27FC236}">
                  <a16:creationId xmlns:a16="http://schemas.microsoft.com/office/drawing/2014/main" id="{C75470B2-BBA7-4280-A6F6-FAE9E9F1C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59425" y="99503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5" name="Oval 134">
              <a:extLst>
                <a:ext uri="{FF2B5EF4-FFF2-40B4-BE49-F238E27FC236}">
                  <a16:creationId xmlns:a16="http://schemas.microsoft.com/office/drawing/2014/main" id="{9A54C6CC-DDAA-4A39-ADF6-3C8475C59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286000" y="1378534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6" name="Oval 135">
              <a:extLst>
                <a:ext uri="{FF2B5EF4-FFF2-40B4-BE49-F238E27FC236}">
                  <a16:creationId xmlns:a16="http://schemas.microsoft.com/office/drawing/2014/main" id="{714358CC-CF77-4F38-89E2-D6A3ABD0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8029" y="25488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37" name="Oval 136">
              <a:extLst>
                <a:ext uri="{FF2B5EF4-FFF2-40B4-BE49-F238E27FC236}">
                  <a16:creationId xmlns:a16="http://schemas.microsoft.com/office/drawing/2014/main" id="{0CB44DA0-4772-4F1E-982F-12BAC7C5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38200" y="2514942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816" y="1056323"/>
            <a:ext cx="982980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4400" b="1" kern="1200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Hybrid CNN-Transformer Deep Reinforcement Learning Agent for Cryptocurrency Trading </a:t>
            </a:r>
            <a:endParaRPr lang="en-US" sz="4400" b="1" kern="1200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8231" y="4848175"/>
            <a:ext cx="9144000" cy="14953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Boulionis Athanasios – AI 189</a:t>
            </a:r>
            <a:endParaRPr lang="en-US" kern="1200" dirty="0">
              <a:solidFill>
                <a:srgbClr val="FFFFFF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0E20E-31E8-FADE-437E-B1C4ED15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AF0C4-A152-B276-47EE-D4999C57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47"/>
            <a:ext cx="5298189" cy="4686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A4A6E1-F78F-14D6-575D-089AE0FA91F9}"/>
              </a:ext>
            </a:extLst>
          </p:cNvPr>
          <p:cNvSpPr txBox="1"/>
          <p:nvPr/>
        </p:nvSpPr>
        <p:spPr>
          <a:xfrm>
            <a:off x="519543" y="542698"/>
            <a:ext cx="82988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CNN Front-End Implementation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0187D-5682-7F33-AEFE-1CE149815683}"/>
              </a:ext>
            </a:extLst>
          </p:cNvPr>
          <p:cNvSpPr txBox="1"/>
          <p:nvPr/>
        </p:nvSpPr>
        <p:spPr>
          <a:xfrm>
            <a:off x="5562603" y="1190351"/>
            <a:ext cx="6109854" cy="212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Role: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1-D causal CNN acts as a feature extractor before the transformer</a:t>
            </a:r>
          </a:p>
          <a:p>
            <a:pPr marL="285750" indent="-285750">
              <a:lnSpc>
                <a:spcPct val="15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Captures local, short-term patterns from each 168-hour window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75FA006-DD8D-9A96-7DC9-07FEAEFB1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1431"/>
            <a:ext cx="6096000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Architecture: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990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990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 processes the raw input, producing a compact feature map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990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 output is concatenated with input embeddings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990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Combined vector is compressed back to</a:t>
            </a:r>
            <a:r>
              <a:rPr kumimoji="0" lang="el-G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embed_size</a:t>
            </a: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990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latin typeface="Arial" panose="020B0604020202020204" pitchFamily="34" charset="0"/>
              </a:rPr>
              <a:t>Positional encoding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57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9EA5B-C987-2E32-D01B-2D8C4295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FE59B-2B83-4409-C0BB-AC9F80CCB592}"/>
              </a:ext>
            </a:extLst>
          </p:cNvPr>
          <p:cNvSpPr txBox="1"/>
          <p:nvPr/>
        </p:nvSpPr>
        <p:spPr>
          <a:xfrm>
            <a:off x="737754" y="636216"/>
            <a:ext cx="6109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CNN Pre-Training Data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FC53279-8E6A-F415-9E6D-CF821E0BA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54" y="2203181"/>
            <a:ext cx="4987636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Preparation: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Original dataset converted into sliding windows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Each window scaled independently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separated into hourly and daily segments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4FC71-C77C-0DC4-C5AB-CDB341BADC57}"/>
              </a:ext>
            </a:extLst>
          </p:cNvPr>
          <p:cNvSpPr txBox="1"/>
          <p:nvPr/>
        </p:nvSpPr>
        <p:spPr>
          <a:xfrm>
            <a:off x="737754" y="1474462"/>
            <a:ext cx="6109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Pre-train the CNN feature extractor on data formatted identically to the RL environment’s observations.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19C440-0117-B498-373D-C6A3A50597B7}"/>
              </a:ext>
            </a:extLst>
          </p:cNvPr>
          <p:cNvSpPr txBox="1"/>
          <p:nvPr/>
        </p:nvSpPr>
        <p:spPr>
          <a:xfrm>
            <a:off x="737754" y="4927199"/>
            <a:ext cx="4457701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Challenges: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Early experiments faced issues with data leakage and scaling errors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6225FA-34D3-53A4-AA0D-AEB9A159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76" y="1878952"/>
            <a:ext cx="5126376" cy="43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92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511E8-2D91-F9A3-ACF4-FBFF2A31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2FD48-1D01-AEA4-7366-4E71CBC34D8D}"/>
              </a:ext>
            </a:extLst>
          </p:cNvPr>
          <p:cNvSpPr txBox="1"/>
          <p:nvPr/>
        </p:nvSpPr>
        <p:spPr>
          <a:xfrm>
            <a:off x="602672" y="656997"/>
            <a:ext cx="6109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Causal CNN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10CA9-F20F-D5A8-2BF7-0459C525B8C2}"/>
              </a:ext>
            </a:extLst>
          </p:cNvPr>
          <p:cNvSpPr txBox="1"/>
          <p:nvPr/>
        </p:nvSpPr>
        <p:spPr>
          <a:xfrm>
            <a:off x="353290" y="1468791"/>
            <a:ext cx="6109854" cy="212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9DFBB"/>
                </a:solidFill>
              </a:rPr>
              <a:t>Network Structure:</a:t>
            </a:r>
            <a:endParaRPr lang="en-US" dirty="0">
              <a:solidFill>
                <a:srgbClr val="39DFBB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  4 stacked 1-D convolutional layers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  Each layer: 64 kernels, kernel size 3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  Uses padding and dilation to expand receptive field efficiently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26220-551E-64D4-210E-5733A1CC58B6}"/>
              </a:ext>
            </a:extLst>
          </p:cNvPr>
          <p:cNvSpPr txBox="1"/>
          <p:nvPr/>
        </p:nvSpPr>
        <p:spPr>
          <a:xfrm>
            <a:off x="353290" y="3698281"/>
            <a:ext cx="6109854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Pipeline: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/>
              <a:t>Input: </a:t>
            </a:r>
            <a:r>
              <a:rPr lang="en-US" i="1" dirty="0"/>
              <a:t>(batch size, features, </a:t>
            </a:r>
            <a:r>
              <a:rPr lang="en-US" i="1" dirty="0" err="1"/>
              <a:t>seq_length</a:t>
            </a:r>
            <a:r>
              <a:rPr lang="en-US" i="1" dirty="0"/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/>
              <a:t>CNN output: </a:t>
            </a:r>
            <a:r>
              <a:rPr lang="en-US" i="1" dirty="0"/>
              <a:t>(batch size, </a:t>
            </a:r>
            <a:r>
              <a:rPr lang="en-US" i="1" dirty="0" err="1"/>
              <a:t>embed_size</a:t>
            </a:r>
            <a:r>
              <a:rPr lang="en-US" i="1" dirty="0"/>
              <a:t>, </a:t>
            </a:r>
            <a:r>
              <a:rPr lang="en-US" i="1" dirty="0" err="1"/>
              <a:t>seq_length</a:t>
            </a:r>
            <a:r>
              <a:rPr lang="en-US" i="1" dirty="0"/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/>
              <a:t>Max pooling: </a:t>
            </a:r>
            <a:r>
              <a:rPr lang="en-US" i="1" dirty="0"/>
              <a:t>(batch size, </a:t>
            </a:r>
            <a:r>
              <a:rPr lang="en-US" i="1" dirty="0" err="1"/>
              <a:t>embed_size</a:t>
            </a:r>
            <a:r>
              <a:rPr lang="en-US" i="1" dirty="0"/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/>
              <a:t>Classification head: </a:t>
            </a:r>
            <a:r>
              <a:rPr lang="en-US" dirty="0"/>
              <a:t>single hidden layer → output </a:t>
            </a:r>
            <a:r>
              <a:rPr lang="en-US" i="1" dirty="0"/>
              <a:t>(batch size, 2)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4C609E-B7C3-C303-262C-73EDFEE4F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15" y="1272701"/>
            <a:ext cx="3616038" cy="2483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314D1-EFB4-7404-9FFA-386BA801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158" y="3918516"/>
            <a:ext cx="5823552" cy="23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3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38E44-306F-1C3C-EF1E-DFA126433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81DBF-4734-1E5A-42F7-4B4D61C0C8EB}"/>
              </a:ext>
            </a:extLst>
          </p:cNvPr>
          <p:cNvSpPr txBox="1"/>
          <p:nvPr/>
        </p:nvSpPr>
        <p:spPr>
          <a:xfrm>
            <a:off x="1101436" y="529937"/>
            <a:ext cx="4344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CNN Pre-training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E3F85-F4C6-62C0-4810-4A18FEEA35E8}"/>
              </a:ext>
            </a:extLst>
          </p:cNvPr>
          <p:cNvSpPr txBox="1"/>
          <p:nvPr/>
        </p:nvSpPr>
        <p:spPr>
          <a:xfrm>
            <a:off x="407843" y="137397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Best Validation Balanced Accuracy: </a:t>
            </a:r>
            <a:r>
              <a:rPr lang="en-US" dirty="0"/>
              <a:t>52.84%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FB522-76BC-9DBD-589F-E3A63BFA0F72}"/>
              </a:ext>
            </a:extLst>
          </p:cNvPr>
          <p:cNvSpPr txBox="1"/>
          <p:nvPr/>
        </p:nvSpPr>
        <p:spPr>
          <a:xfrm>
            <a:off x="407843" y="1846971"/>
            <a:ext cx="6115050" cy="2956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Experimentation Highlights: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Tested various learning rates and batch sizes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Tried batch normalization, dropout, and weight decay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Added extra convolutional layers (with higher dilation/padding)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Added hidden layers to classification head and used label smoothing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F1CD4-83F0-9140-992F-7BF744FAA71E}"/>
              </a:ext>
            </a:extLst>
          </p:cNvPr>
          <p:cNvSpPr txBox="1"/>
          <p:nvPr/>
        </p:nvSpPr>
        <p:spPr>
          <a:xfrm>
            <a:off x="407843" y="4907219"/>
            <a:ext cx="6115050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Results: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Training remained difficult and unstable despite extensive tuning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A08955-581F-2366-6709-3511BE1E8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094" y="883880"/>
            <a:ext cx="5707817" cy="27650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E70A7F-A0B5-D875-1FB4-5A52F1B9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893" y="3648966"/>
            <a:ext cx="5564018" cy="26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6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0395D-D0C6-2E61-B587-CFD896A8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8D888-9C52-3053-D7B1-48016F5C645F}"/>
              </a:ext>
            </a:extLst>
          </p:cNvPr>
          <p:cNvSpPr txBox="1"/>
          <p:nvPr/>
        </p:nvSpPr>
        <p:spPr>
          <a:xfrm>
            <a:off x="709179" y="563478"/>
            <a:ext cx="7645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CNN Integration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A8B32DC-C760-8EE5-9EF6-379C7221E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45" y="1365623"/>
            <a:ext cx="7304810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Pipeline Options: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Switch CNN feature extractor on/off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Freeze/unfreeze CNN parameters during RL training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82CE0B9-C364-20F8-888C-AEFE409B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800" y="2840176"/>
            <a:ext cx="8345200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Architecture Adjustments: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CNN now processes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 the hourly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(daily features excluded for simplicity/time constraints)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Extracted CNN features are concatenated with raw input embeddings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Combined vector is projected to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embed_size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transformer compatibility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EAB88-3AB8-12B4-0C20-F82C38EAC6FD}"/>
              </a:ext>
            </a:extLst>
          </p:cNvPr>
          <p:cNvSpPr txBox="1"/>
          <p:nvPr/>
        </p:nvSpPr>
        <p:spPr>
          <a:xfrm>
            <a:off x="405245" y="4960539"/>
            <a:ext cx="10450657" cy="1300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6600"/>
                </a:solidFill>
              </a:rPr>
              <a:t>Current configuration:</a:t>
            </a:r>
          </a:p>
          <a:p>
            <a:pPr marL="285750" indent="-285750">
              <a:lnSpc>
                <a:spcPct val="150000"/>
              </a:lnSpc>
              <a:buClr>
                <a:srgbClr val="FF6161"/>
              </a:buClr>
              <a:buFont typeface="Wingdings" panose="05000000000000000000" pitchFamily="2" charset="2"/>
              <a:buChar char="Ø"/>
            </a:pPr>
            <a:r>
              <a:rPr lang="en-US" dirty="0"/>
              <a:t>Pre-trained parameters were not loaded</a:t>
            </a:r>
          </a:p>
          <a:p>
            <a:pPr marL="285750" indent="-285750">
              <a:lnSpc>
                <a:spcPct val="150000"/>
              </a:lnSpc>
              <a:buClr>
                <a:srgbClr val="FF6161"/>
              </a:buClr>
              <a:buFont typeface="Wingdings" panose="05000000000000000000" pitchFamily="2" charset="2"/>
              <a:buChar char="Ø"/>
            </a:pPr>
            <a:r>
              <a:rPr lang="en-US" dirty="0"/>
              <a:t>CNN parameters un-frozen, the CNN module was trained together with the rest of the model</a:t>
            </a:r>
          </a:p>
        </p:txBody>
      </p:sp>
    </p:spTree>
    <p:extLst>
      <p:ext uri="{BB962C8B-B14F-4D97-AF65-F5344CB8AC3E}">
        <p14:creationId xmlns:p14="http://schemas.microsoft.com/office/powerpoint/2010/main" val="336142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1B07B-6E55-9192-29C6-464ED5B2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15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6C4C5-C74E-5D29-B816-8ADF20B78A14}"/>
              </a:ext>
            </a:extLst>
          </p:cNvPr>
          <p:cNvSpPr txBox="1"/>
          <p:nvPr/>
        </p:nvSpPr>
        <p:spPr>
          <a:xfrm>
            <a:off x="890154" y="620542"/>
            <a:ext cx="3145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Final Run #1</a:t>
            </a:r>
          </a:p>
        </p:txBody>
      </p:sp>
      <p:pic>
        <p:nvPicPr>
          <p:cNvPr id="11" name="Picture 10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C05BA5DA-3D6C-0DC0-A9B2-DED3CB45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094" y="1430037"/>
            <a:ext cx="4025701" cy="1808992"/>
          </a:xfrm>
          <a:prstGeom prst="rect">
            <a:avLst/>
          </a:prstGeom>
        </p:spPr>
      </p:pic>
      <p:pic>
        <p:nvPicPr>
          <p:cNvPr id="13" name="Picture 12" descr="A graph showing a line of value&#10;&#10;Description automatically generated with medium confidence">
            <a:extLst>
              <a:ext uri="{FF2B5EF4-FFF2-40B4-BE49-F238E27FC236}">
                <a16:creationId xmlns:a16="http://schemas.microsoft.com/office/drawing/2014/main" id="{3726FD48-E639-4A18-F0E1-427AA3D2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95" y="1372904"/>
            <a:ext cx="4025701" cy="1816909"/>
          </a:xfrm>
          <a:prstGeom prst="rect">
            <a:avLst/>
          </a:prstGeom>
        </p:spPr>
      </p:pic>
      <p:pic>
        <p:nvPicPr>
          <p:cNvPr id="15" name="Picture 1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C3A94E6-4074-63C5-624E-C516367E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094" y="3325835"/>
            <a:ext cx="4025701" cy="1832388"/>
          </a:xfrm>
          <a:prstGeom prst="rect">
            <a:avLst/>
          </a:prstGeom>
        </p:spPr>
      </p:pic>
      <p:pic>
        <p:nvPicPr>
          <p:cNvPr id="17" name="Picture 1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022FCF0-34E6-F9F0-2D59-D25683A57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921" y="3246946"/>
            <a:ext cx="4167448" cy="1889079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4C04D03F-45C4-1B8B-4CB0-DC4CC0F3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04" y="1341318"/>
            <a:ext cx="35814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Adding the CNN front-end led to a sharp initial increase in mean training reward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On validation, the agent quickly converges to a “do nothing” policy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C0D18409-8504-2198-1D96-04AC55B73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04" y="3372643"/>
            <a:ext cx="328352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Value function explained variance is improved and remains positive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When explained variance turns positive, mean reward begins to drop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084D1-70DD-9E59-A01F-C27849926948}"/>
              </a:ext>
            </a:extLst>
          </p:cNvPr>
          <p:cNvSpPr txBox="1"/>
          <p:nvPr/>
        </p:nvSpPr>
        <p:spPr>
          <a:xfrm>
            <a:off x="250504" y="5607187"/>
            <a:ext cx="6120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Entropy drops sharply at first, then rises. Agent rapidly exploits “do nothing” policy for early reward, then diverges to search for better strategies</a:t>
            </a:r>
          </a:p>
        </p:txBody>
      </p:sp>
    </p:spTree>
    <p:extLst>
      <p:ext uri="{BB962C8B-B14F-4D97-AF65-F5344CB8AC3E}">
        <p14:creationId xmlns:p14="http://schemas.microsoft.com/office/powerpoint/2010/main" val="3749769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D44E-82E2-7F45-4B0E-AB50C2DA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16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C4BDB07-16BE-A49B-89F9-C271797F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842" y="1279525"/>
            <a:ext cx="4046112" cy="1841679"/>
          </a:xfrm>
          <a:prstGeom prst="rect">
            <a:avLst/>
          </a:prstGeom>
        </p:spPr>
      </p:pic>
      <p:pic>
        <p:nvPicPr>
          <p:cNvPr id="11" name="Picture 10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DC4BF16-64D0-2404-50FD-34223614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54" y="1279525"/>
            <a:ext cx="3943165" cy="1843255"/>
          </a:xfrm>
          <a:prstGeom prst="rect">
            <a:avLst/>
          </a:prstGeom>
        </p:spPr>
      </p:pic>
      <p:pic>
        <p:nvPicPr>
          <p:cNvPr id="13" name="Picture 1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268F187-B364-93E8-BE08-E553A320D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855" y="3121204"/>
            <a:ext cx="4054086" cy="1841679"/>
          </a:xfrm>
          <a:prstGeom prst="rect">
            <a:avLst/>
          </a:prstGeom>
        </p:spPr>
      </p:pic>
      <p:pic>
        <p:nvPicPr>
          <p:cNvPr id="15" name="Picture 14" descr="A graph of a graph&#10;&#10;Description automatically generated">
            <a:extLst>
              <a:ext uri="{FF2B5EF4-FFF2-40B4-BE49-F238E27FC236}">
                <a16:creationId xmlns:a16="http://schemas.microsoft.com/office/drawing/2014/main" id="{8669E18B-239D-5543-A021-C1943148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927" y="3121204"/>
            <a:ext cx="3935191" cy="1786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50B90A-D84B-11CD-CE63-44894F7721ED}"/>
              </a:ext>
            </a:extLst>
          </p:cNvPr>
          <p:cNvSpPr txBox="1"/>
          <p:nvPr/>
        </p:nvSpPr>
        <p:spPr>
          <a:xfrm>
            <a:off x="888643" y="601913"/>
            <a:ext cx="3145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Final Run #2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6DFA54-4C73-C4A0-257B-336CAF3F4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054" y="1179721"/>
            <a:ext cx="346886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Modified action space: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 nothing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Close any open position &amp; open a long position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Close any open position &amp; open a short 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FA8BBC-EAD9-BC28-5C16-044C6AAA1D71}"/>
              </a:ext>
            </a:extLst>
          </p:cNvPr>
          <p:cNvSpPr txBox="1"/>
          <p:nvPr/>
        </p:nvSpPr>
        <p:spPr>
          <a:xfrm>
            <a:off x="277068" y="3856521"/>
            <a:ext cx="3302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Prevents agent from staying out of the market.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B9E4AA-7C64-C2F9-9282-8986AC71A3AC}"/>
              </a:ext>
            </a:extLst>
          </p:cNvPr>
          <p:cNvSpPr txBox="1"/>
          <p:nvPr/>
        </p:nvSpPr>
        <p:spPr>
          <a:xfrm>
            <a:off x="206048" y="4723433"/>
            <a:ext cx="9776152" cy="171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Outcome: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Agent is now forced to seek profitable trades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Training became more challenging, with increased instability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Further experimentation with this action space is recommended</a:t>
            </a:r>
          </a:p>
        </p:txBody>
      </p:sp>
    </p:spTree>
    <p:extLst>
      <p:ext uri="{BB962C8B-B14F-4D97-AF65-F5344CB8AC3E}">
        <p14:creationId xmlns:p14="http://schemas.microsoft.com/office/powerpoint/2010/main" val="379560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57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58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59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60" name="Oval 59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61" name="Oval 60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62" name="Oval 61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49EB87B-02CE-40E8-8384-E71BAF734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602CC-5552-C760-9DF9-C52E744DF1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207" r="-1" b="10839"/>
          <a:stretch>
            <a:fillRect/>
          </a:stretch>
        </p:blipFill>
        <p:spPr>
          <a:xfrm>
            <a:off x="543119" y="554413"/>
            <a:ext cx="11105762" cy="574917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16D4481-06E0-406F-B2B0-A78607E35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118" y="554412"/>
            <a:ext cx="11105763" cy="5749175"/>
          </a:xfrm>
          <a:prstGeom prst="rect">
            <a:avLst/>
          </a:prstGeom>
          <a:solidFill>
            <a:schemeClr val="accent2">
              <a:alpha val="40000"/>
            </a:scheme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67426A-9C36-4C9E-B549-AD3B8874F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90599"/>
            <a:ext cx="9144000" cy="2922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ln w="660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9B4F0CD-DCF4-406F-BFD0-DB716F816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35" y="387218"/>
            <a:ext cx="11950794" cy="5573205"/>
            <a:chOff x="-18235" y="387218"/>
            <a:chExt cx="11950794" cy="5573205"/>
          </a:xfrm>
        </p:grpSpPr>
        <p:sp useBgFill="1">
          <p:nvSpPr>
            <p:cNvPr id="71" name="Graphic 10">
              <a:extLst>
                <a:ext uri="{FF2B5EF4-FFF2-40B4-BE49-F238E27FC236}">
                  <a16:creationId xmlns:a16="http://schemas.microsoft.com/office/drawing/2014/main" id="{C75470B2-BBA7-4280-A6F6-FAE9E9F1C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8235" y="6019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72" name="Oval 71">
              <a:extLst>
                <a:ext uri="{FF2B5EF4-FFF2-40B4-BE49-F238E27FC236}">
                  <a16:creationId xmlns:a16="http://schemas.microsoft.com/office/drawing/2014/main" id="{714358CC-CF77-4F38-89E2-D6A3ABD0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458536" y="5486400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73" name="Oval 72">
              <a:extLst>
                <a:ext uri="{FF2B5EF4-FFF2-40B4-BE49-F238E27FC236}">
                  <a16:creationId xmlns:a16="http://schemas.microsoft.com/office/drawing/2014/main" id="{0CB44DA0-4772-4F1E-982F-12BAC7C5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269506" y="387218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73EFD-BA26-43EF-A3B9-C2877D8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A5D71E-5CDF-4C93-8A75-5B916FDC5BE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54" y="532787"/>
            <a:ext cx="11238347" cy="1502704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3437" y="2767987"/>
            <a:ext cx="5435600" cy="2235200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Causal 1-D CNN:</a:t>
            </a:r>
          </a:p>
          <a:p>
            <a:pPr marL="800100" lvl="1" indent="-3429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Unsupervised front-end</a:t>
            </a:r>
          </a:p>
          <a:p>
            <a:pPr marL="800100" lvl="1" indent="-3429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Extracts short-term patterns and micro-trends </a:t>
            </a:r>
          </a:p>
          <a:p>
            <a:pPr marL="800100" lvl="1" indent="-3429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Reduces input noise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0B746-D081-05FF-7892-E977F022F330}"/>
              </a:ext>
            </a:extLst>
          </p:cNvPr>
          <p:cNvSpPr txBox="1"/>
          <p:nvPr/>
        </p:nvSpPr>
        <p:spPr>
          <a:xfrm>
            <a:off x="457199" y="1844657"/>
            <a:ext cx="855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project explores the design and evaluation of a hybrid reinforcement learning agent for cryptocurrency trading.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4E545-2B50-93F5-2C4B-96EE87F94AA6}"/>
              </a:ext>
            </a:extLst>
          </p:cNvPr>
          <p:cNvSpPr txBox="1"/>
          <p:nvPr/>
        </p:nvSpPr>
        <p:spPr>
          <a:xfrm>
            <a:off x="5859257" y="2662430"/>
            <a:ext cx="576072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Transformer Encoder: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Backbone of the agent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Uses self-attention for modeling long-term dependencies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Captures trends and market momentum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55464-299F-72A4-F37B-B24633C06F70}"/>
              </a:ext>
            </a:extLst>
          </p:cNvPr>
          <p:cNvSpPr txBox="1"/>
          <p:nvPr/>
        </p:nvSpPr>
        <p:spPr>
          <a:xfrm>
            <a:off x="457199" y="5237862"/>
            <a:ext cx="10804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 receives both raw time-series data and CNN-extracted features, producing a denser, noise-filtered market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3786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9994D78-37C2-41B7-B7DD-EF7ED34B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1D429ED-29F4-7C86-B64B-71E5A629E530}"/>
              </a:ext>
            </a:extLst>
          </p:cNvPr>
          <p:cNvSpPr txBox="1">
            <a:spLocks/>
          </p:cNvSpPr>
          <p:nvPr/>
        </p:nvSpPr>
        <p:spPr>
          <a:xfrm>
            <a:off x="953653" y="265048"/>
            <a:ext cx="11238347" cy="1502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Collection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0A247-BD85-E347-74B4-8172ADD9AA66}"/>
              </a:ext>
            </a:extLst>
          </p:cNvPr>
          <p:cNvSpPr txBox="1"/>
          <p:nvPr/>
        </p:nvSpPr>
        <p:spPr>
          <a:xfrm>
            <a:off x="568960" y="2200822"/>
            <a:ext cx="6553200" cy="171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Data Sources: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Raw candlestick data (OHLCV) from </a:t>
            </a:r>
            <a:r>
              <a:rPr lang="en-US" dirty="0" err="1"/>
              <a:t>Binance</a:t>
            </a:r>
            <a:r>
              <a:rPr lang="en-US" dirty="0"/>
              <a:t> API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Technical indicators (RSI, MACD, EMAs, etc.)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Multi-timeframe inputs: 1-hour &amp; 1-day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EF40E-32D7-1DD1-F2B6-CE93DEA32385}"/>
              </a:ext>
            </a:extLst>
          </p:cNvPr>
          <p:cNvSpPr txBox="1"/>
          <p:nvPr/>
        </p:nvSpPr>
        <p:spPr>
          <a:xfrm>
            <a:off x="568960" y="4459094"/>
            <a:ext cx="6096000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Collection &amp; Processing: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Automated scraping and indicator calculation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Flexible indicator configuration (YAML)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324D0E-948C-0DC3-B105-454408B9C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911" y="917116"/>
            <a:ext cx="4181889" cy="21716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CADFA7-AFF4-8D83-D4FD-96C337C29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16" y="3131326"/>
            <a:ext cx="3746715" cy="34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4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A5D4766-5F0E-4571-A9A2-7170EEEE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79241-39F9-E12E-48CE-528E4466BA5A}"/>
              </a:ext>
            </a:extLst>
          </p:cNvPr>
          <p:cNvSpPr txBox="1"/>
          <p:nvPr/>
        </p:nvSpPr>
        <p:spPr>
          <a:xfrm>
            <a:off x="982980" y="948174"/>
            <a:ext cx="6111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11FB3-E785-6E32-EF4B-8FE936B715DC}"/>
              </a:ext>
            </a:extLst>
          </p:cNvPr>
          <p:cNvSpPr txBox="1"/>
          <p:nvPr/>
        </p:nvSpPr>
        <p:spPr>
          <a:xfrm>
            <a:off x="444500" y="2158460"/>
            <a:ext cx="6111240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Dataset Details: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Coverage: Late 2020–2024 (bull, bear, sideways, uptrend phases)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Split into intervals of 5,000 timesteps: 4,000 for training, 1,000 for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Reduces bias across different market regimes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4B27E9-A1C2-BCEF-223C-4BF850FE9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35" y="1302117"/>
            <a:ext cx="5390665" cy="42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1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5A579-8B26-495C-99C8-E8E46DD5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B7EE6-2188-D7C9-D242-E6478E68059C}"/>
              </a:ext>
            </a:extLst>
          </p:cNvPr>
          <p:cNvSpPr txBox="1"/>
          <p:nvPr/>
        </p:nvSpPr>
        <p:spPr>
          <a:xfrm>
            <a:off x="728980" y="724654"/>
            <a:ext cx="6111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Trading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2306A-8E4E-3ECB-9DE7-40C6C7DED30E}"/>
              </a:ext>
            </a:extLst>
          </p:cNvPr>
          <p:cNvSpPr txBox="1"/>
          <p:nvPr/>
        </p:nvSpPr>
        <p:spPr>
          <a:xfrm>
            <a:off x="728980" y="1483320"/>
            <a:ext cx="614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environment is based on the Gymnasium interface.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C7042-B652-204D-CD07-3F96BDD997E3}"/>
              </a:ext>
            </a:extLst>
          </p:cNvPr>
          <p:cNvSpPr txBox="1"/>
          <p:nvPr/>
        </p:nvSpPr>
        <p:spPr>
          <a:xfrm>
            <a:off x="728980" y="1903432"/>
            <a:ext cx="215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components: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98F02-30D0-D7DE-C52A-708862703F56}"/>
              </a:ext>
            </a:extLst>
          </p:cNvPr>
          <p:cNvSpPr txBox="1"/>
          <p:nvPr/>
        </p:nvSpPr>
        <p:spPr>
          <a:xfrm>
            <a:off x="515620" y="2633117"/>
            <a:ext cx="6111240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6600"/>
                </a:solidFill>
              </a:rPr>
              <a:t>Action Space:</a:t>
            </a:r>
            <a:endParaRPr lang="en-US" dirty="0">
              <a:solidFill>
                <a:srgbClr val="FF660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4 Discrete action space:</a:t>
            </a:r>
          </a:p>
          <a:p>
            <a:pPr marL="742950" lvl="1" indent="-285750">
              <a:lnSpc>
                <a:spcPct val="150000"/>
              </a:lnSpc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dirty="0"/>
              <a:t>Do nothing</a:t>
            </a:r>
          </a:p>
          <a:p>
            <a:pPr marL="742950" lvl="1" indent="-285750">
              <a:lnSpc>
                <a:spcPct val="150000"/>
              </a:lnSpc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dirty="0"/>
              <a:t>Increase position</a:t>
            </a:r>
          </a:p>
          <a:p>
            <a:pPr marL="742950" lvl="1" indent="-285750">
              <a:lnSpc>
                <a:spcPct val="150000"/>
              </a:lnSpc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dirty="0"/>
              <a:t>Decrease position</a:t>
            </a:r>
          </a:p>
          <a:p>
            <a:pPr marL="742950" lvl="1" indent="-285750">
              <a:lnSpc>
                <a:spcPct val="150000"/>
              </a:lnSpc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dirty="0"/>
              <a:t>Close 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CE671-A5E7-FE9D-3E8A-388D91922718}"/>
              </a:ext>
            </a:extLst>
          </p:cNvPr>
          <p:cNvSpPr txBox="1"/>
          <p:nvPr/>
        </p:nvSpPr>
        <p:spPr>
          <a:xfrm>
            <a:off x="3898900" y="2633117"/>
            <a:ext cx="4394200" cy="2956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DBD9B"/>
                </a:solidFill>
              </a:rPr>
              <a:t>Observation Space:</a:t>
            </a:r>
            <a:endParaRPr lang="en-US" dirty="0">
              <a:solidFill>
                <a:srgbClr val="1DBD9B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1DBD9B"/>
              </a:buClr>
              <a:buFont typeface="Wingdings" panose="05000000000000000000" pitchFamily="2" charset="2"/>
              <a:buChar char="§"/>
            </a:pPr>
            <a:r>
              <a:rPr lang="en-US" dirty="0"/>
              <a:t>Rolling 1-week window (168 hours)</a:t>
            </a:r>
          </a:p>
          <a:p>
            <a:pPr marL="285750" indent="-285750">
              <a:lnSpc>
                <a:spcPct val="150000"/>
              </a:lnSpc>
              <a:buClr>
                <a:srgbClr val="1DBD9B"/>
              </a:buClr>
              <a:buFont typeface="Wingdings" panose="05000000000000000000" pitchFamily="2" charset="2"/>
              <a:buChar char="§"/>
            </a:pPr>
            <a:r>
              <a:rPr lang="en-US" dirty="0"/>
              <a:t>76 features × 168 timesteps</a:t>
            </a:r>
          </a:p>
          <a:p>
            <a:pPr marL="285750" indent="-285750">
              <a:lnSpc>
                <a:spcPct val="150000"/>
              </a:lnSpc>
              <a:buClr>
                <a:srgbClr val="1DBD9B"/>
              </a:buClr>
              <a:buFont typeface="Wingdings" panose="05000000000000000000" pitchFamily="2" charset="2"/>
              <a:buChar char="§"/>
            </a:pPr>
            <a:r>
              <a:rPr lang="en-US" dirty="0"/>
              <a:t>74 static features (day, hour, OHLCV, indicators)</a:t>
            </a:r>
          </a:p>
          <a:p>
            <a:pPr marL="285750" indent="-285750">
              <a:lnSpc>
                <a:spcPct val="150000"/>
              </a:lnSpc>
              <a:buClr>
                <a:srgbClr val="1DBD9B"/>
              </a:buClr>
              <a:buFont typeface="Wingdings" panose="05000000000000000000" pitchFamily="2" charset="2"/>
              <a:buChar char="§"/>
            </a:pPr>
            <a:r>
              <a:rPr lang="en-US" dirty="0"/>
              <a:t>2 dynamic features (balance, unrealized </a:t>
            </a:r>
            <a:r>
              <a:rPr lang="en-US" dirty="0" err="1"/>
              <a:t>PnL</a:t>
            </a:r>
            <a:r>
              <a:rPr lang="en-US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E876ED-73C2-26E2-63D1-06B71A335AA2}"/>
              </a:ext>
            </a:extLst>
          </p:cNvPr>
          <p:cNvSpPr txBox="1"/>
          <p:nvPr/>
        </p:nvSpPr>
        <p:spPr>
          <a:xfrm>
            <a:off x="8354060" y="2633116"/>
            <a:ext cx="3558540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838E4"/>
                </a:solidFill>
              </a:rPr>
              <a:t>Reward Function:</a:t>
            </a:r>
            <a:endParaRPr lang="en-US" dirty="0">
              <a:solidFill>
                <a:srgbClr val="3838E4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3838E4"/>
              </a:buClr>
              <a:buFont typeface="Wingdings" panose="05000000000000000000" pitchFamily="2" charset="2"/>
              <a:buChar char="§"/>
            </a:pPr>
            <a:r>
              <a:rPr lang="en-US" dirty="0"/>
              <a:t>Reflects realized profit &amp; loss, normalized by initial account balance</a:t>
            </a:r>
          </a:p>
          <a:p>
            <a:pPr marL="285750" indent="-285750">
              <a:lnSpc>
                <a:spcPct val="150000"/>
              </a:lnSpc>
              <a:buClr>
                <a:srgbClr val="3838E4"/>
              </a:buClr>
              <a:buFont typeface="Wingdings" panose="05000000000000000000" pitchFamily="2" charset="2"/>
              <a:buChar char="§"/>
            </a:pPr>
            <a:r>
              <a:rPr lang="en-US" dirty="0"/>
              <a:t>Updated to also consider unrealized </a:t>
            </a:r>
            <a:r>
              <a:rPr lang="en-US" dirty="0" err="1"/>
              <a:t>PnL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FBC29-A6DC-C557-C56F-B9194FFE2298}"/>
              </a:ext>
            </a:extLst>
          </p:cNvPr>
          <p:cNvSpPr txBox="1"/>
          <p:nvPr/>
        </p:nvSpPr>
        <p:spPr>
          <a:xfrm>
            <a:off x="355600" y="5810180"/>
            <a:ext cx="1110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environment  simulates key exchange mechanics, such as bid/ask spread, trading fees, liquidation, trading constraints etc.</a:t>
            </a:r>
          </a:p>
        </p:txBody>
      </p:sp>
    </p:spTree>
    <p:extLst>
      <p:ext uri="{BB962C8B-B14F-4D97-AF65-F5344CB8AC3E}">
        <p14:creationId xmlns:p14="http://schemas.microsoft.com/office/powerpoint/2010/main" val="67542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01D7E41-2095-436E-9D1D-D70C312D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B2F41-B7F2-B72C-C8BC-80B6276F7847}"/>
              </a:ext>
            </a:extLst>
          </p:cNvPr>
          <p:cNvSpPr txBox="1"/>
          <p:nvPr/>
        </p:nvSpPr>
        <p:spPr>
          <a:xfrm>
            <a:off x="966998" y="701040"/>
            <a:ext cx="5228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Training &amp; 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3F2F44-1107-0DE9-0565-77826A34240F}"/>
              </a:ext>
            </a:extLst>
          </p:cNvPr>
          <p:cNvSpPr txBox="1"/>
          <p:nvPr/>
        </p:nvSpPr>
        <p:spPr>
          <a:xfrm>
            <a:off x="482600" y="1950710"/>
            <a:ext cx="5481320" cy="2956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Episode Setup: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Episodes start at random points within training/test intervals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Each episode lasts up to 2 weeks (336 timesteps) or ends early upon liquidation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After each episode, the environment resets with a new random starting point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CD0D7-0E73-2837-B27D-093BA2AD8394}"/>
              </a:ext>
            </a:extLst>
          </p:cNvPr>
          <p:cNvSpPr txBox="1"/>
          <p:nvPr/>
        </p:nvSpPr>
        <p:spPr>
          <a:xfrm>
            <a:off x="6228082" y="1866469"/>
            <a:ext cx="5628640" cy="3787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Enhancements for Realism: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  Recent Data Prioritization: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frequent sampling of recent timesteps to focus on current market conditions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  Randomized Starting States: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Agent may start with open long or short positions; probability of starting with unfavorable conditions increases over training</a:t>
            </a:r>
          </a:p>
        </p:txBody>
      </p:sp>
    </p:spTree>
    <p:extLst>
      <p:ext uri="{BB962C8B-B14F-4D97-AF65-F5344CB8AC3E}">
        <p14:creationId xmlns:p14="http://schemas.microsoft.com/office/powerpoint/2010/main" val="277930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58AAB3C-64BD-4A61-9806-A8BF13DD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AF323B-849C-0F54-B076-32452E21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7" y="626066"/>
            <a:ext cx="11238346" cy="836339"/>
          </a:xfrm>
        </p:spPr>
        <p:txBody>
          <a:bodyPr>
            <a:normAutofit/>
          </a:bodyPr>
          <a:lstStyle/>
          <a:p>
            <a:r>
              <a:rPr lang="en-US" sz="4000" dirty="0"/>
              <a:t>Proximal Policy Optimization (PPO)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04EFBFB-25AC-D7FD-FDE4-6882209AC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907" y="1462405"/>
            <a:ext cx="534485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838E4"/>
              </a:buClr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 Actor (Policy Network):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838E4"/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Selects actions based on the current observation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838E4"/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Aims to maximize cumulative reward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2DBA8-42AF-1B95-7BC8-97E0E088593C}"/>
              </a:ext>
            </a:extLst>
          </p:cNvPr>
          <p:cNvSpPr txBox="1"/>
          <p:nvPr/>
        </p:nvSpPr>
        <p:spPr>
          <a:xfrm>
            <a:off x="1116907" y="3493730"/>
            <a:ext cx="4928293" cy="212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BD9B"/>
                </a:solidFill>
              </a:rPr>
              <a:t>Critic (Value Network):</a:t>
            </a:r>
            <a:endParaRPr lang="en-US" dirty="0">
              <a:solidFill>
                <a:srgbClr val="1DBD9B"/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1DBD9B"/>
              </a:buClr>
              <a:buFont typeface="Wingdings" panose="05000000000000000000" pitchFamily="2" charset="2"/>
              <a:buChar char="§"/>
            </a:pPr>
            <a:r>
              <a:rPr lang="en-US" dirty="0"/>
              <a:t>  Estimates the value of the current state</a:t>
            </a:r>
          </a:p>
          <a:p>
            <a:pPr marL="742950" lvl="1" indent="-285750">
              <a:lnSpc>
                <a:spcPct val="150000"/>
              </a:lnSpc>
              <a:buClr>
                <a:srgbClr val="1DBD9B"/>
              </a:buClr>
              <a:buFont typeface="Wingdings" panose="05000000000000000000" pitchFamily="2" charset="2"/>
              <a:buChar char="§"/>
            </a:pPr>
            <a:r>
              <a:rPr lang="en-US" dirty="0"/>
              <a:t>  Evaluates the advantage of each action taken by the actor</a:t>
            </a:r>
          </a:p>
        </p:txBody>
      </p:sp>
    </p:spTree>
    <p:extLst>
      <p:ext uri="{BB962C8B-B14F-4D97-AF65-F5344CB8AC3E}">
        <p14:creationId xmlns:p14="http://schemas.microsoft.com/office/powerpoint/2010/main" val="415587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1C7EBC-A39A-4A6E-8853-1682D5EA6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7" y="615906"/>
            <a:ext cx="11238346" cy="836339"/>
          </a:xfrm>
        </p:spPr>
        <p:txBody>
          <a:bodyPr>
            <a:normAutofit/>
          </a:bodyPr>
          <a:lstStyle/>
          <a:p>
            <a:r>
              <a:rPr lang="en-US" sz="4000" dirty="0"/>
              <a:t>Transformer-Only 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FDC92-DC17-4A6E-B9CF-D23C3782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AC5BF-768B-F8CD-B194-762C482784D9}"/>
              </a:ext>
            </a:extLst>
          </p:cNvPr>
          <p:cNvSpPr txBox="1"/>
          <p:nvPr/>
        </p:nvSpPr>
        <p:spPr>
          <a:xfrm>
            <a:off x="476827" y="1285357"/>
            <a:ext cx="1075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 Transformer backbone built with PyTorch and 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EAB16-D89B-D9D8-D2EB-B7A23AC754E6}"/>
              </a:ext>
            </a:extLst>
          </p:cNvPr>
          <p:cNvSpPr txBox="1"/>
          <p:nvPr/>
        </p:nvSpPr>
        <p:spPr>
          <a:xfrm>
            <a:off x="365760" y="179789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Model Components: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8A032-48C3-53F5-586B-5B42A5454CF0}"/>
              </a:ext>
            </a:extLst>
          </p:cNvPr>
          <p:cNvSpPr txBox="1"/>
          <p:nvPr/>
        </p:nvSpPr>
        <p:spPr>
          <a:xfrm>
            <a:off x="365760" y="2341205"/>
            <a:ext cx="5862320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6161"/>
                </a:solidFill>
              </a:rPr>
              <a:t>Input Processing:</a:t>
            </a:r>
            <a:endParaRPr lang="en-US" dirty="0">
              <a:solidFill>
                <a:srgbClr val="FF616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Raw observations are embedded and enriched with positional encodings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DBE0B-9AA8-7572-C504-94B91F88642C}"/>
              </a:ext>
            </a:extLst>
          </p:cNvPr>
          <p:cNvSpPr txBox="1"/>
          <p:nvPr/>
        </p:nvSpPr>
        <p:spPr>
          <a:xfrm>
            <a:off x="365760" y="4026506"/>
            <a:ext cx="5496560" cy="212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D188"/>
                </a:solidFill>
              </a:rPr>
              <a:t>Transformer Model:</a:t>
            </a:r>
            <a:endParaRPr lang="en-US" dirty="0">
              <a:solidFill>
                <a:srgbClr val="2FD188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/>
              <a:t>  </a:t>
            </a:r>
            <a:r>
              <a:rPr lang="en-US" dirty="0"/>
              <a:t>Multiple encoder layers with multi-head self-attention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/>
              <a:t>  </a:t>
            </a:r>
            <a:r>
              <a:rPr lang="en-US" dirty="0"/>
              <a:t>Includes normalization, dropout, and GELU activation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C7FECD-7F51-39E6-CF93-EC86CA236FAA}"/>
              </a:ext>
            </a:extLst>
          </p:cNvPr>
          <p:cNvSpPr txBox="1"/>
          <p:nvPr/>
        </p:nvSpPr>
        <p:spPr>
          <a:xfrm>
            <a:off x="6096000" y="2991747"/>
            <a:ext cx="6096000" cy="337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99CC"/>
                </a:solidFill>
              </a:rPr>
              <a:t>Output Heads:</a:t>
            </a:r>
            <a:endParaRPr lang="en-US" dirty="0">
              <a:solidFill>
                <a:srgbClr val="0099CC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/>
              <a:t>  </a:t>
            </a:r>
            <a:r>
              <a:rPr lang="en-US" dirty="0"/>
              <a:t>Dynamic features (wallet balance, unrealized </a:t>
            </a:r>
            <a:r>
              <a:rPr lang="en-US" dirty="0" err="1"/>
              <a:t>PnL</a:t>
            </a:r>
            <a:r>
              <a:rPr lang="en-US" dirty="0"/>
              <a:t>) extracted from the latest timestep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/>
              <a:t>  </a:t>
            </a:r>
            <a:r>
              <a:rPr lang="en-US" dirty="0"/>
              <a:t>These are combined with the transformer's output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/>
              <a:t>  </a:t>
            </a:r>
            <a:r>
              <a:rPr lang="en-US" dirty="0"/>
              <a:t>Fed into two separate, identical networks for policy (actor) and value (critic):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Linear</a:t>
            </a:r>
            <a:r>
              <a:rPr lang="el-GR" b="1" i="1" dirty="0"/>
              <a:t>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(embed_size+2 → 256)</a:t>
            </a:r>
            <a:r>
              <a:rPr lang="en-US" b="1" i="1" dirty="0"/>
              <a:t> → 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LayerNorm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i="1" dirty="0"/>
              <a:t>→ </a:t>
            </a:r>
            <a:r>
              <a:rPr lang="en-US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GELU </a:t>
            </a:r>
            <a:r>
              <a:rPr lang="en-US" b="1" i="1" dirty="0"/>
              <a:t>→ </a:t>
            </a:r>
            <a:r>
              <a:rPr lang="en-US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Linear</a:t>
            </a:r>
            <a:r>
              <a:rPr lang="el-GR" b="1" i="1" dirty="0"/>
              <a:t>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(256 →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action_space_size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9B74A-2F9C-2375-38A3-E143C987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78" y="160952"/>
            <a:ext cx="2320458" cy="327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A6405-FFFC-3300-F333-056D953D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176DF-928A-17E8-C64A-5D924AAD10AE}"/>
              </a:ext>
            </a:extLst>
          </p:cNvPr>
          <p:cNvSpPr txBox="1"/>
          <p:nvPr/>
        </p:nvSpPr>
        <p:spPr>
          <a:xfrm>
            <a:off x="958560" y="656998"/>
            <a:ext cx="75273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Training Process &amp; Results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CB775B2-D84A-459A-071C-FC17D6C3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290" y="1431037"/>
            <a:ext cx="5881256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Training Overview: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17 total training runs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Total compute time: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~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268 hours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TensorBoard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metrics available in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tensorboard_screenshots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endParaRPr kumimoji="0" lang="en-US" altLang="en-US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9286A9-77BB-4368-D232-9E9E54012A33}"/>
              </a:ext>
            </a:extLst>
          </p:cNvPr>
          <p:cNvSpPr txBox="1"/>
          <p:nvPr/>
        </p:nvSpPr>
        <p:spPr>
          <a:xfrm>
            <a:off x="353290" y="3615911"/>
            <a:ext cx="5850614" cy="2956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Hyperparameter Tuning: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 Adjusted PPO settings: learning rate, entropy/kl coefficients, parameter &amp; gradient clipping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 Modified Transformer, Actor, and Critic heads: depth, width, normalization, and dropout layers</a:t>
            </a:r>
          </a:p>
        </p:txBody>
      </p:sp>
      <p:pic>
        <p:nvPicPr>
          <p:cNvPr id="15" name="Picture 1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3954909-F0CE-80A9-CBD5-15D6DC55E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55" y="1261376"/>
            <a:ext cx="4163291" cy="1772108"/>
          </a:xfrm>
          <a:prstGeom prst="rect">
            <a:avLst/>
          </a:prstGeom>
        </p:spPr>
      </p:pic>
      <p:pic>
        <p:nvPicPr>
          <p:cNvPr id="17" name="Picture 16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13BA5B09-8B7E-E6F4-0ACC-C2B6C32B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655" y="3080032"/>
            <a:ext cx="4163291" cy="1806419"/>
          </a:xfrm>
          <a:prstGeom prst="rect">
            <a:avLst/>
          </a:prstGeom>
        </p:spPr>
      </p:pic>
      <p:pic>
        <p:nvPicPr>
          <p:cNvPr id="19" name="Picture 1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BCF575B-8B24-0D07-18DF-CC27DBD55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655" y="4886451"/>
            <a:ext cx="4156364" cy="1780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D39BB9-654B-F814-1356-D707FD5E7E15}"/>
              </a:ext>
            </a:extLst>
          </p:cNvPr>
          <p:cNvSpPr txBox="1"/>
          <p:nvPr/>
        </p:nvSpPr>
        <p:spPr>
          <a:xfrm>
            <a:off x="5405760" y="1778098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Run #13: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64CCFB3-7E90-70A6-7B6D-EE3F5ECEBB4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584288" y="1381017"/>
            <a:ext cx="592367" cy="58174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CFD02CF-1DDD-16A9-F653-53CAF098A19C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4971117" y="3571287"/>
            <a:ext cx="3797928" cy="613148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47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 design</Template>
  <TotalTime>513</TotalTime>
  <Words>1276</Words>
  <Application>Microsoft Office PowerPoint</Application>
  <PresentationFormat>Widescreen</PresentationFormat>
  <Paragraphs>187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Aller</vt:lpstr>
      <vt:lpstr>Aptos</vt:lpstr>
      <vt:lpstr>Arial</vt:lpstr>
      <vt:lpstr>Arial Unicode MS</vt:lpstr>
      <vt:lpstr>Calibri</vt:lpstr>
      <vt:lpstr>Courier New</vt:lpstr>
      <vt:lpstr>Open sans</vt:lpstr>
      <vt:lpstr>Segoe UI</vt:lpstr>
      <vt:lpstr>Wingdings</vt:lpstr>
      <vt:lpstr>MinimalXOVTI</vt:lpstr>
      <vt:lpstr>  Hybrid CNN-Transformer Deep Reinforcement Learning Agent for Cryptocurrency Trading </vt:lpstr>
      <vt:lpstr>Introduction</vt:lpstr>
      <vt:lpstr>PowerPoint Presentation</vt:lpstr>
      <vt:lpstr>PowerPoint Presentation</vt:lpstr>
      <vt:lpstr>PowerPoint Presentation</vt:lpstr>
      <vt:lpstr>PowerPoint Presentation</vt:lpstr>
      <vt:lpstr>Proximal Policy Optimization (PPO)</vt:lpstr>
      <vt:lpstr>Transformer-Only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Hybrid CNN-Transformer Deep Reinforcement Learning Agent for Cryptocurrency Trading </dc:title>
  <dc:creator>Athanasios Boulionis</dc:creator>
  <cp:lastModifiedBy>Athanasios Boulionis</cp:lastModifiedBy>
  <cp:revision>3</cp:revision>
  <dcterms:created xsi:type="dcterms:W3CDTF">2025-06-09T16:31:26Z</dcterms:created>
  <dcterms:modified xsi:type="dcterms:W3CDTF">2025-06-10T11:13:28Z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